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60" r:id="rId3"/>
    <p:sldId id="258" r:id="rId5"/>
    <p:sldId id="259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61" r:id="rId14"/>
  </p:sldIdLst>
  <p:sldSz cx="12190730" cy="702183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A326CA"/>
    <a:srgbClr val="D81893"/>
    <a:srgbClr val="EA06AE"/>
    <a:srgbClr val="97DCFF"/>
    <a:srgbClr val="FF2929"/>
    <a:srgbClr val="FF1D1D"/>
    <a:srgbClr val="A3E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82" d="100"/>
          <a:sy n="82" d="100"/>
        </p:scale>
        <p:origin x="-240" y="624"/>
      </p:cViewPr>
      <p:guideLst>
        <p:guide orient="horz" pos="2212"/>
        <p:guide pos="3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73C69F-E92E-440F-A368-42582CC60E9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DA101B-6312-4412-92F5-59C0921F5B5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Administrator\Desktop\PPT模板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88"/>
            <a:ext cx="12190413" cy="701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 bwMode="auto">
          <a:xfrm>
            <a:off x="188913" y="614363"/>
            <a:ext cx="11772900" cy="6210300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7"/>
            <a:ext cx="2742843" cy="5991041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7"/>
            <a:ext cx="8025355" cy="599104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7"/>
            <a:ext cx="10361851" cy="1535955"/>
          </a:xfrm>
        </p:spPr>
        <p:txBody>
          <a:bodyPr anchor="b"/>
          <a:lstStyle>
            <a:lvl1pPr marL="0" indent="0">
              <a:buNone/>
              <a:defRPr sz="27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3400" indent="0">
              <a:buNone/>
              <a:defRPr sz="1900"/>
            </a:lvl6pPr>
            <a:lvl7pPr marL="3688080" indent="0">
              <a:buNone/>
              <a:defRPr sz="1900"/>
            </a:lvl7pPr>
            <a:lvl8pPr marL="4302760" indent="0">
              <a:buNone/>
              <a:defRPr sz="1900"/>
            </a:lvl8pPr>
            <a:lvl9pPr marL="4917440" indent="0">
              <a:buNone/>
              <a:defRPr sz="1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1"/>
            <a:ext cx="5388332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4" y="279561"/>
            <a:ext cx="4010562" cy="1189757"/>
          </a:xfrm>
        </p:spPr>
        <p:txBody>
          <a:bodyPr anchor="b"/>
          <a:lstStyle>
            <a:lvl1pPr algn="l">
              <a:defRPr sz="27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3"/>
            <a:ext cx="6814779" cy="599266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4" y="1469320"/>
            <a:ext cx="4010562" cy="4802910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59"/>
            <a:ext cx="7314248" cy="580251"/>
          </a:xfrm>
        </p:spPr>
        <p:txBody>
          <a:bodyPr anchor="b"/>
          <a:lstStyle>
            <a:lvl1pPr algn="l">
              <a:defRPr sz="27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 vert="horz" wrap="square" lIns="122931" tIns="61466" rIns="122931" bIns="61466" numCol="1" anchor="t" anchorCtr="0" compatLnSpc="1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700"/>
            </a:lvl4pPr>
            <a:lvl5pPr marL="2458720" indent="0">
              <a:buNone/>
              <a:defRPr sz="2700"/>
            </a:lvl5pPr>
            <a:lvl6pPr marL="3073400" indent="0">
              <a:buNone/>
              <a:defRPr sz="2700"/>
            </a:lvl6pPr>
            <a:lvl7pPr marL="3688080" indent="0">
              <a:buNone/>
              <a:defRPr sz="2700"/>
            </a:lvl7pPr>
            <a:lvl8pPr marL="4302760" indent="0">
              <a:buNone/>
              <a:defRPr sz="2700"/>
            </a:lvl8pPr>
            <a:lvl9pPr marL="4917440" indent="0">
              <a:buNone/>
              <a:defRPr sz="27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1"/>
            <a:ext cx="7314248" cy="824053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80988"/>
            <a:ext cx="10971213" cy="1171575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38300"/>
            <a:ext cx="10971213" cy="4633913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382905"/>
            <a:r>
              <a:rPr lang="zh-CN" altLang="en-US" dirty="0"/>
              <a:t>第二级</a:t>
            </a:r>
            <a:endParaRPr lang="zh-CN" altLang="en-US" dirty="0"/>
          </a:p>
          <a:p>
            <a:pPr lvl="2" indent="-306705"/>
            <a:r>
              <a:rPr lang="zh-CN" altLang="en-US" dirty="0"/>
              <a:t>第三级</a:t>
            </a:r>
            <a:endParaRPr lang="zh-CN" altLang="en-US" dirty="0"/>
          </a:p>
          <a:p>
            <a:pPr lvl="3" indent="-306705"/>
            <a:r>
              <a:rPr lang="zh-CN" altLang="en-US" dirty="0"/>
              <a:t>第四级</a:t>
            </a:r>
            <a:endParaRPr lang="zh-CN" altLang="en-US" dirty="0"/>
          </a:p>
          <a:p>
            <a:pPr lvl="4" indent="-30607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algn="ctr"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algn="r">
              <a:defRPr sz="19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38074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9542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61010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22478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68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36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04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872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40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08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276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744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7" descr="https://timgsa.baidu.com/timg?image&amp;quality=80&amp;size=b9999_10000&amp;sec=1582179626830&amp;di=0abcf685451e10d9f12473eb5f5f90cc&amp;imgtype=0&amp;src=http%3A%2F%2Fa.hiphotos.baidu.com%2Fzhidao%2Fpic%2Fitem%2F728da9773912b31bf8134e6f8d18367adab4e17d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1751013" y="2519363"/>
            <a:ext cx="8153400" cy="434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3427413" y="2443163"/>
            <a:ext cx="46990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部编小学语文五年级上册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1546223" y="1224756"/>
            <a:ext cx="8534400" cy="1200329"/>
          </a:xfrm>
          <a:prstGeom prst="rect">
            <a:avLst/>
          </a:prstGeom>
          <a:noFill/>
          <a:effectLst>
            <a:softEdge rad="3175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7200" b="1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我最喜欢的人物形象</a:t>
            </a:r>
            <a:endParaRPr kumimoji="0" lang="zh-CN" altLang="en-US" sz="7200" b="1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1522413" y="2443163"/>
            <a:ext cx="8588375" cy="5873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3"/>
          <p:cNvSpPr/>
          <p:nvPr/>
        </p:nvSpPr>
        <p:spPr>
          <a:xfrm>
            <a:off x="684213" y="1300163"/>
            <a:ext cx="5410200" cy="4032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我喜欢的人物是唐僧，他身材高大，举止文雅、性情和善，佛经造诣极高。他西行取经遇到九九八十一难，始终痴心不改，在孙悟空、猪八戒、沙和尚的辅佐下，历尽千辛万苦，终于从西天取回真经，修成正果。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5865813" y="1452563"/>
            <a:ext cx="5592762" cy="381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0" y="0"/>
            <a:ext cx="12190413" cy="59975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37554" y="3364474"/>
            <a:ext cx="8174033" cy="78778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聪明出于勤奋，天才在于积累。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874713" y="82391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交际导入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213" y="1681163"/>
            <a:ext cx="9831387" cy="3048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阅读文学书籍或观看影视作品时，我们常常会被其中的一些人物吸引或感动。这些人物个性鲜明、充满魅力，让我们由衷地欣赏和喜爱。利用这次机会，说说你最喜欢的人物形象吧。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1813" y="1528763"/>
            <a:ext cx="9602787" cy="2193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本次口语交际的内容是“我最喜欢的人物形象”，我们讨论一下，你最喜欢的一篇作品中的一个人物是谁？你喜欢的原因是什么？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交际指导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013" y="1757363"/>
            <a:ext cx="5105400" cy="2554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确定人物。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能够在大量的课外书籍和影视作品中筛选自己最喜欢的人物想象，准确把握人物的主要特点。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7" name="AutoShape 6" descr="https://timgsa.baidu.com/timg?image&amp;quality=80&amp;size=b9999_10000&amp;sec=1582180783383&amp;di=c534f685e2b27c7898413b427d03f07f&amp;imgtype=0&amp;src=http%3A%2F%2Fwww.ttpaihang.com%2Fimage%2Fvote%2F20120128102943955755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AutoShape 8" descr="https://timgsa.baidu.com/timg?image&amp;quality=80&amp;size=b9999_10000&amp;sec=1582180803809&amp;di=42c8b804c3a82935d33220824aa3f694&amp;imgtype=0&amp;src=http%3A%2F%2Fb-ssl.duitang.com%2Fuploads%2Fitem%2F201805%2F01%2F20180501220327_crzkx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AutoShape 10" descr="https://timgsa.baidu.com/timg?image&amp;quality=80&amp;size=b9999_10000&amp;sec=1582180816652&amp;di=6552105f658196db894bf8c5fd717d72&amp;imgtype=0&amp;src=http%3A%2F%2Fimage.uc.cn%2Fo%2Fwemedia%2Fs%2Fupload%2F2018%2F26530be5a9d481d6bb78e6eec608750cx1280x853x73.jpeg%3B%2C3%2Cjpegx%3B3%2C700x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AutoShape 12" descr="https://timgsa.baidu.com/timg?image&amp;quality=80&amp;size=b9999_10000&amp;sec=1582180835066&amp;di=37813f46b35138cb8fbc3b6ffe4fb3ab&amp;imgtype=0&amp;src=http%3A%2F%2Fb-ssl.duitang.com%2Fuploads%2Fblog%2F201504%2F16%2F20150416100550_MCUBM.thumb.700_0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AutoShape 14" descr="https://timgsa.baidu.com/timg?image&amp;quality=80&amp;size=b9999_10000&amp;sec=1582180835066&amp;di=37813f46b35138cb8fbc3b6ffe4fb3ab&amp;imgtype=0&amp;src=http%3A%2F%2Fb-ssl.duitang.com%2Fuploads%2Fblog%2F201504%2F16%2F20150416100550_MCUBM.thumb.700_0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AutoShape 16" descr="https://timgsa.baidu.com/timg?image&amp;quality=80&amp;size=b9999_10000&amp;sec=1582180857585&amp;di=4077890070bda5c1e35e54c0f690619d&amp;imgtype=0&amp;src=http%3A%2F%2Fg.hiphotos.baidu.com%2Fzhidao%2Fpic%2Fitem%2F0b46f21fbe096b63a07b9b980c338744eaf8ac9c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AutoShape 18" descr="https://timgsa.baidu.com/timg?image&amp;quality=80&amp;size=b9999_10000&amp;sec=1582180857585&amp;di=4077890070bda5c1e35e54c0f690619d&amp;imgtype=0&amp;src=http%3A%2F%2Fg.hiphotos.baidu.com%2Fzhidao%2Fpic%2Fitem%2F0b46f21fbe096b63a07b9b980c338744eaf8ac9c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87" name="Picture 19"/>
          <p:cNvPicPr>
            <a:picLocks noChangeAspect="1"/>
          </p:cNvPicPr>
          <p:nvPr/>
        </p:nvPicPr>
        <p:blipFill>
          <a:blip r:embed="rId1">
            <a:lum contrast="29999"/>
          </a:blip>
          <a:stretch>
            <a:fillRect/>
          </a:stretch>
        </p:blipFill>
        <p:spPr>
          <a:xfrm>
            <a:off x="5942013" y="1147763"/>
            <a:ext cx="5124450" cy="5210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684213" y="1071563"/>
            <a:ext cx="6019800" cy="2554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表述清楚。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从喜欢的人物姓名、出处、喜欢的理由等方面说清楚自己要表达的内容，使自己推荐的人物更具吸引力。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4" name="AutoShape 5" descr="https://timgsa.baidu.com/timg?image&amp;quality=80&amp;size=b9999_10000&amp;sec=1582181378266&amp;di=7512a6ff1461b48a20cc4cd3dd396a74&amp;imgtype=0&amp;src=http%3A%2F%2Fpiccn.ihuaben.com%2Fpic%2Fcommunity%2F201802%2F1518796385044-0221WG1h0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5" name="Picture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6475413" y="842963"/>
            <a:ext cx="4149725" cy="5829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684213" y="1071563"/>
            <a:ext cx="9906000" cy="1570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学会倾听。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善于倾听，既能为别人提供真诚的建议，也能依据他人建议完善自己的表达。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2" name="AutoShape 5" descr="https://timgsa.baidu.com/timg?image&amp;quality=80&amp;size=b9999_10000&amp;sec=1582181714800&amp;di=2c97c558a5c65096f23e5c7081b82c01&amp;imgtype=jpg&amp;src=http%3A%2F%2Fimg2.imgtn.bdimg.com%2Fit%2Fu%3D2361144442%2C765824769%26fm%3D214%26gp%3D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22" name="Picture 6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1979613" y="2671763"/>
            <a:ext cx="7543800" cy="398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交际范例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6170613" y="1376363"/>
            <a:ext cx="5430838" cy="1573213"/>
          </a:xfrm>
          <a:prstGeom prst="wedgeRectCallout">
            <a:avLst>
              <a:gd name="adj1" fmla="val -64357"/>
              <a:gd name="adj2" fmla="val 8527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我喜欢孙悟空，是因为他大名鼎鼎，有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齐天大圣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的称号。他保护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师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父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唐僧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，一路降妖捉怪，历经九九八十一难，最终修成正果。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455613" y="4271963"/>
            <a:ext cx="5716588" cy="1501775"/>
          </a:xfrm>
          <a:prstGeom prst="wedgeRectCallout">
            <a:avLst>
              <a:gd name="adj1" fmla="val 69923"/>
              <a:gd name="adj2" fmla="val -16998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我喜欢的人物是猪八戒。他虽然好吃懒做，但是关键时刻，是悟空的好帮手。他的憨厚可爱，给我留下了深刻的印象。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412" name="AutoShape 7" descr="https://timgsa.baidu.com/timg?image&amp;quality=80&amp;size=b9999_10000&amp;sec=1582191900146&amp;di=7531737f6597dd0d75a319f8f8177186&amp;imgtype=0&amp;src=http%3A%2F%2F5b0988e595225.cdn.sohucs.com%2Fimages%2F20181108%2F3f428719697e471ba92a8d8370af8c9a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AutoShape 9" descr="https://timgsa.baidu.com/timg?image&amp;quality=80&amp;size=b9999_10000&amp;sec=1582191900146&amp;di=7531737f6597dd0d75a319f8f8177186&amp;imgtype=0&amp;src=http%3A%2F%2F5b0988e595225.cdn.sohucs.com%2Fimages%2F20181108%2F3f428719697e471ba92a8d8370af8c9a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50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5413" y="842963"/>
            <a:ext cx="2681287" cy="2690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AutoShape 12" descr="https://timgsa.baidu.com/timg?image&amp;quality=80&amp;size=b9999_10000&amp;sec=1582191973660&amp;di=76a7758db77f73c91c9d8e22b84f4b4a&amp;imgtype=0&amp;src=http%3A%2F%2Fimg8.souweixin.com%2F20160722%2F635602%2F2f2f6d18d9b3e367a1c8b8f98e61887b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53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7466013" y="3281363"/>
            <a:ext cx="3035300" cy="3152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71" name="Picture 7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531813" y="3205163"/>
            <a:ext cx="3430587" cy="3103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标注 6"/>
          <p:cNvSpPr/>
          <p:nvPr/>
        </p:nvSpPr>
        <p:spPr>
          <a:xfrm>
            <a:off x="1522413" y="842963"/>
            <a:ext cx="6021388" cy="1573213"/>
          </a:xfrm>
          <a:prstGeom prst="wedgeRectCallout">
            <a:avLst>
              <a:gd name="adj1" fmla="val -56255"/>
              <a:gd name="adj2" fmla="val 95502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我喜欢白雪公主这个人物形象，她漂亮，善良，给我的印象很深刻，这是我儿时的美好的记忆。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3808413" y="2671763"/>
            <a:ext cx="5716588" cy="1752600"/>
          </a:xfrm>
          <a:prstGeom prst="wedgeRectCallout">
            <a:avLst>
              <a:gd name="adj1" fmla="val 45001"/>
              <a:gd name="adj2" fmla="val 57708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小红帽的形象我从小就喜欢。她虽然曾经被狼吞进肚子里，差点送命。但是，她活泼可爱，心地善良，我喜欢她。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460" name="AutoShape 6" descr="https://timgsa.baidu.com/timg?image&amp;quality=80&amp;size=b9999_10000&amp;sec=1582192076093&amp;di=ba3af15177c7e02f87a46add39e92f09&amp;imgtype=0&amp;src=http%3A%2F%2Fb-ssl.duitang.com%2Fuploads%2Fblog%2F201505%2F25%2F20150525193340_dE8di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AutoShape 9" descr="https://timgsa.baidu.com/timg?image&amp;quality=80&amp;size=b9999_10000&amp;sec=1582192299563&amp;di=a2b75f9b867c81697c373b9b1a082484&amp;imgtype=0&amp;src=http%3A%2F%2Fimg.zxip.com%2Fattachment%2Fphoto%2FMon_1309%2F64933_107913800751301377524b71aa4a9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4213" y="4576763"/>
            <a:ext cx="3190875" cy="2205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标注 3"/>
          <p:cNvSpPr/>
          <p:nvPr/>
        </p:nvSpPr>
        <p:spPr>
          <a:xfrm>
            <a:off x="4341813" y="1452563"/>
            <a:ext cx="6288088" cy="2573338"/>
          </a:xfrm>
          <a:prstGeom prst="wedgeRectCallout">
            <a:avLst>
              <a:gd name="adj1" fmla="val -69831"/>
              <a:gd name="adj2" fmla="val 49567"/>
            </a:avLst>
          </a:prstGeom>
          <a:solidFill>
            <a:srgbClr val="A326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每个人都说了自己喜欢的人物形象，并且能够讲出这一人物的特点，自己喜欢的理由，语言流畅，表述明白。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1506" name="Picture 2" descr="https://timgsa.baidu.com/timg?image&amp;quality=80&amp;size=b9999_10000&amp;sec=1579340924020&amp;di=ee54efd3ea4eef112424332f331a9928&amp;imgtype=0&amp;src=http%3A%2F%2Fimage.namedq.com%2Fuploads%2F20181219%2F23%2F1545233922-AfiFJguLYy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29688" r="21094"/>
          <a:stretch>
            <a:fillRect/>
          </a:stretch>
        </p:blipFill>
        <p:spPr>
          <a:xfrm>
            <a:off x="608013" y="2595563"/>
            <a:ext cx="2514600" cy="3911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WPS 演示</Application>
  <PresentationFormat>自定义</PresentationFormat>
  <Paragraphs>40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黑体</vt:lpstr>
      <vt:lpstr>hakuyoxingshu7000</vt:lpstr>
      <vt:lpstr>楷体</vt:lpstr>
      <vt:lpstr>+mn-ea</vt:lpstr>
      <vt:lpstr>Segoe Print</vt:lpstr>
      <vt:lpstr>微软雅黑</vt:lpstr>
      <vt:lpstr>华文细黑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qwe</cp:lastModifiedBy>
  <cp:revision>61</cp:revision>
  <dcterms:created xsi:type="dcterms:W3CDTF">2020-07-23T09:01:52Z</dcterms:created>
  <dcterms:modified xsi:type="dcterms:W3CDTF">2021-10-28T07:17:24Z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2052-11.1.0.10938</vt:lpwstr>
  </property>
  <property fmtid="{D5CDD505-2E9C-101B-9397-08002B2CF9AE}" pid="4" name="ICV">
    <vt:lpwstr>50E2C25DBA5F4443BDE75BE19ECDE93C</vt:lpwstr>
  </property>
</Properties>
</file>